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9"/>
  </p:notesMasterIdLst>
  <p:handoutMasterIdLst>
    <p:handoutMasterId r:id="rId100"/>
  </p:handoutMasterIdLst>
  <p:sldIdLst>
    <p:sldId id="256" r:id="rId2"/>
    <p:sldId id="315" r:id="rId3"/>
    <p:sldId id="1015" r:id="rId4"/>
    <p:sldId id="1014" r:id="rId5"/>
    <p:sldId id="782" r:id="rId6"/>
    <p:sldId id="1016" r:id="rId7"/>
    <p:sldId id="314" r:id="rId8"/>
    <p:sldId id="1017" r:id="rId9"/>
    <p:sldId id="800" r:id="rId10"/>
    <p:sldId id="313" r:id="rId11"/>
    <p:sldId id="1018" r:id="rId12"/>
    <p:sldId id="878" r:id="rId13"/>
    <p:sldId id="1046" r:id="rId14"/>
    <p:sldId id="798" r:id="rId15"/>
    <p:sldId id="316" r:id="rId16"/>
    <p:sldId id="1074" r:id="rId17"/>
    <p:sldId id="744"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113" r:id="rId46"/>
    <p:sldId id="1086" r:id="rId47"/>
    <p:sldId id="1087" r:id="rId48"/>
    <p:sldId id="1101" r:id="rId49"/>
    <p:sldId id="973" r:id="rId50"/>
    <p:sldId id="1102" r:id="rId51"/>
    <p:sldId id="1103" r:id="rId52"/>
    <p:sldId id="1058" r:id="rId53"/>
    <p:sldId id="1104" r:id="rId54"/>
    <p:sldId id="1105" r:id="rId55"/>
    <p:sldId id="1106" r:id="rId56"/>
    <p:sldId id="1066" r:id="rId57"/>
    <p:sldId id="985" r:id="rId58"/>
    <p:sldId id="1035" r:id="rId59"/>
    <p:sldId id="1055" r:id="rId60"/>
    <p:sldId id="1054" r:id="rId61"/>
    <p:sldId id="1057" r:id="rId62"/>
    <p:sldId id="1071" r:id="rId63"/>
    <p:sldId id="1075" r:id="rId64"/>
    <p:sldId id="1050" r:id="rId65"/>
    <p:sldId id="1051" r:id="rId66"/>
    <p:sldId id="1040" r:id="rId67"/>
    <p:sldId id="1049" r:id="rId68"/>
    <p:sldId id="1092" r:id="rId69"/>
    <p:sldId id="1097" r:id="rId70"/>
    <p:sldId id="1098" r:id="rId71"/>
    <p:sldId id="1099" r:id="rId72"/>
    <p:sldId id="1100" r:id="rId73"/>
    <p:sldId id="997" r:id="rId74"/>
    <p:sldId id="1020" r:id="rId75"/>
    <p:sldId id="1112" r:id="rId76"/>
    <p:sldId id="1022" r:id="rId77"/>
    <p:sldId id="1070" r:id="rId78"/>
    <p:sldId id="1026" r:id="rId79"/>
    <p:sldId id="1019" r:id="rId80"/>
    <p:sldId id="1028" r:id="rId81"/>
    <p:sldId id="1029" r:id="rId82"/>
    <p:sldId id="1025" r:id="rId83"/>
    <p:sldId id="1069" r:id="rId84"/>
    <p:sldId id="1021" r:id="rId85"/>
    <p:sldId id="1027" r:id="rId86"/>
    <p:sldId id="1047" r:id="rId87"/>
    <p:sldId id="1048" r:id="rId88"/>
    <p:sldId id="1108" r:id="rId89"/>
    <p:sldId id="268" r:id="rId90"/>
    <p:sldId id="1031" r:id="rId91"/>
    <p:sldId id="269" r:id="rId92"/>
    <p:sldId id="974" r:id="rId93"/>
    <p:sldId id="1064" r:id="rId94"/>
    <p:sldId id="1109" r:id="rId95"/>
    <p:sldId id="1110" r:id="rId96"/>
    <p:sldId id="1111" r:id="rId97"/>
    <p:sldId id="1107"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4787"/>
  </p:normalViewPr>
  <p:slideViewPr>
    <p:cSldViewPr snapToGrid="0" snapToObjects="1">
      <p:cViewPr>
        <p:scale>
          <a:sx n="113" d="100"/>
          <a:sy n="113" d="100"/>
        </p:scale>
        <p:origin x="1080" y="320"/>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9/18/22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9/18/22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16</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2135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53</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59</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64</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65</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67</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9/18/22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9/18/22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9/18/22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9/18/22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9/18/22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9/18/22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9/18/22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9/18/22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9/18/22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9/18/22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9/18/22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9/18/22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6.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7.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250.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7.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2.png"/><Relationship Id="rId11" Type="http://schemas.openxmlformats.org/officeDocument/2006/relationships/image" Target="../media/image330.png"/><Relationship Id="rId5" Type="http://schemas.openxmlformats.org/officeDocument/2006/relationships/image" Target="../media/image231.png"/><Relationship Id="rId15" Type="http://schemas.openxmlformats.org/officeDocument/2006/relationships/image" Target="../media/image37.png"/><Relationship Id="rId10" Type="http://schemas.openxmlformats.org/officeDocument/2006/relationships/image" Target="../media/image282.png"/><Relationship Id="rId4" Type="http://schemas.openxmlformats.org/officeDocument/2006/relationships/image" Target="../media/image221.png"/><Relationship Id="rId9" Type="http://schemas.openxmlformats.org/officeDocument/2006/relationships/image" Target="../media/image272.png"/><Relationship Id="rId14" Type="http://schemas.openxmlformats.org/officeDocument/2006/relationships/image" Target="../media/image36.png"/></Relationships>
</file>

<file path=ppt/slides/_rels/slide48.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8.png"/><Relationship Id="rId7"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8" Type="http://schemas.openxmlformats.org/officeDocument/2006/relationships/image" Target="../media/image293.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0.png"/><Relationship Id="rId12" Type="http://schemas.openxmlformats.org/officeDocument/2006/relationships/image" Target="../media/image380.png"/><Relationship Id="rId17" Type="http://schemas.openxmlformats.org/officeDocument/2006/relationships/image" Target="../media/image65.png"/><Relationship Id="rId2" Type="http://schemas.openxmlformats.org/officeDocument/2006/relationships/notesSlide" Target="../notesSlides/notesSlide29.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321.png"/><Relationship Id="rId5" Type="http://schemas.openxmlformats.org/officeDocument/2006/relationships/image" Target="../media/image181.png"/><Relationship Id="rId15" Type="http://schemas.openxmlformats.org/officeDocument/2006/relationships/image" Target="../media/image63.png"/><Relationship Id="rId10" Type="http://schemas.openxmlformats.org/officeDocument/2006/relationships/image" Target="../media/image311.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300.png"/><Relationship Id="rId14" Type="http://schemas.openxmlformats.org/officeDocument/2006/relationships/image" Target="../media/image62.png"/><Relationship Id="rId22"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png"/><Relationship Id="rId7" Type="http://schemas.openxmlformats.org/officeDocument/2006/relationships/image" Target="../media/image9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79.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80.png"/></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6.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png"/><Relationship Id="rId5" Type="http://schemas.openxmlformats.org/officeDocument/2006/relationships/image" Target="../media/image770.png"/><Relationship Id="rId15" Type="http://schemas.openxmlformats.org/officeDocument/2006/relationships/image" Target="../media/image87.png"/><Relationship Id="rId10" Type="http://schemas.openxmlformats.org/officeDocument/2006/relationships/image" Target="../media/image820.png"/><Relationship Id="rId19" Type="http://schemas.openxmlformats.org/officeDocument/2006/relationships/image" Target="../media/image9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9.gif"/></Relationships>
</file>

<file path=ppt/slides/_rels/slide7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05.png"/><Relationship Id="rId12" Type="http://schemas.openxmlformats.org/officeDocument/2006/relationships/image" Target="../media/image106.png"/><Relationship Id="rId2" Type="http://schemas.openxmlformats.org/officeDocument/2006/relationships/notesSlide" Target="../notesSlides/notesSlide59.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58.jpeg"/><Relationship Id="rId9" Type="http://schemas.openxmlformats.org/officeDocument/2006/relationships/image" Target="../media/image103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78.jpeg"/><Relationship Id="rId5" Type="http://schemas.openxmlformats.org/officeDocument/2006/relationships/image" Target="../media/image77.gif"/><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5577" y="1523967"/>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5577" y="1523967"/>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0427" y="290664"/>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0876" y="1300148"/>
                <a:ext cx="8790794" cy="46289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Assume dipole is lossless so </a:t>
                </a:r>
                <a14:m>
                  <m:oMath xmlns:m="http://schemas.openxmlformats.org/officeDocument/2006/math">
                    <m:r>
                      <a:rPr lang="en-US" sz="2000" b="0" i="1" smtClean="0">
                        <a:solidFill>
                          <a:srgbClr val="000000"/>
                        </a:solidFill>
                        <a:latin typeface="Cambria Math" panose="02040503050406030204" pitchFamily="18" charset="0"/>
                      </a:rPr>
                      <m:t>𝑅</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=1</m:t>
                    </m:r>
                  </m:oMath>
                </a14:m>
                <a:r>
                  <a:rPr lang="en-US" sz="2000" dirty="0">
                    <a:solidFill>
                      <a:srgbClr val="000000"/>
                    </a:solidFill>
                  </a:rPr>
                  <a:t>.</a:t>
                </a:r>
              </a:p>
              <a:p>
                <a:pPr marL="285750" indent="-285750" hangingPunct="0">
                  <a:buFont typeface="Arial" panose="020B0604020202020204" pitchFamily="34" charset="0"/>
                  <a:buChar char="•"/>
                </a:pPr>
                <a:r>
                  <a:rPr lang="en-US" sz="2000" dirty="0">
                    <a:solidFill>
                      <a:srgbClr val="000000"/>
                    </a:solidFill>
                  </a:rPr>
                  <a:t>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r>
                      <a:rPr lang="en-US" sz="2000" b="0" i="1" smtClean="0">
                        <a:solidFill>
                          <a:srgbClr val="000000"/>
                        </a:solidFill>
                        <a:latin typeface="Cambria Math" panose="02040503050406030204" pitchFamily="18" charset="0"/>
                        <a:ea typeface="Cambria Math" panose="02040503050406030204" pitchFamily="18" charset="0"/>
                      </a:rPr>
                      <m:t> (=1)</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e>
                    </m:func>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𝜙</m:t>
                    </m:r>
                  </m:oMath>
                </a14:m>
                <a:r>
                  <a:rPr lang="en-US" sz="2000" dirty="0">
                    <a:solidFill>
                      <a:srgbClr val="000000"/>
                    </a:solidFill>
                  </a:rPr>
                  <a:t> and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i="1" dirty="0">
                  <a:solidFill>
                    <a:srgbClr val="000000"/>
                  </a:solidFill>
                  <a:latin typeface="Cambria Math" panose="02040503050406030204" pitchFamily="18" charset="0"/>
                  <a:cs typeface="Calibri"/>
                  <a:sym typeface="Calibri"/>
                </a:endParaRP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a:p>
                <a:pPr marL="285750" indent="-285750" hangingPunct="0">
                  <a:buFont typeface="Arial" panose="020B0604020202020204" pitchFamily="34" charset="0"/>
                  <a:buChar char="•"/>
                </a:pPr>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loaded whip: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=160</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𝑙</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Yagi: </a:t>
                </a:r>
                <a14:m>
                  <m:oMath xmlns:m="http://schemas.openxmlformats.org/officeDocument/2006/math">
                    <m:r>
                      <a:rPr lang="en-US" sz="2000" b="0" i="1" smtClean="0">
                        <a:solidFill>
                          <a:srgbClr val="000000"/>
                        </a:solidFill>
                        <a:latin typeface="Cambria Math" panose="02040503050406030204" pitchFamily="18" charset="0"/>
                      </a:rPr>
                      <m:t>𝐺</m:t>
                    </m:r>
                    <m:r>
                      <a:rPr lang="en-US" sz="2000" b="0" i="1" smtClean="0">
                        <a:solidFill>
                          <a:srgbClr val="000000"/>
                        </a:solidFill>
                        <a:latin typeface="Cambria Math" panose="02040503050406030204" pitchFamily="18" charset="0"/>
                      </a:rPr>
                      <m:t>=12</m:t>
                    </m:r>
                    <m:r>
                      <a:rPr lang="en-US" sz="2000" b="0" i="1" smtClean="0">
                        <a:solidFill>
                          <a:srgbClr val="000000"/>
                        </a:solidFill>
                        <a:latin typeface="Cambria Math" panose="02040503050406030204" pitchFamily="18" charset="0"/>
                      </a:rPr>
                      <m:t>𝑑𝐵</m:t>
                    </m:r>
                  </m:oMath>
                </a14:m>
                <a:r>
                  <a:rPr lang="en-US" sz="2000" dirty="0">
                    <a:solidFill>
                      <a:srgbClr val="000000"/>
                    </a:solidFill>
                  </a:rPr>
                  <a:t>, peak patters is at 27 degrees for 7MHz</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0876" y="1300148"/>
                <a:ext cx="8790794" cy="4628921"/>
              </a:xfrm>
              <a:prstGeom prst="rect">
                <a:avLst/>
              </a:prstGeom>
              <a:blipFill>
                <a:blip r:embed="rId3"/>
                <a:stretch>
                  <a:fillRect l="-1010" b="-8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0611"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644B55F-2FE6-66B9-4F73-32C8F0B1481E}"/>
              </a:ext>
            </a:extLst>
          </p:cNvPr>
          <p:cNvGrpSpPr/>
          <p:nvPr/>
        </p:nvGrpSpPr>
        <p:grpSpPr>
          <a:xfrm>
            <a:off x="1042299" y="1756987"/>
            <a:ext cx="3779438" cy="3764280"/>
            <a:chOff x="10422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7586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3846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4685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8408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0422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5937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6760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4746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4713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4476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4644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22462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30582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8469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10483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6821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4537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22523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30643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4685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4760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4654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4806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9271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5169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5711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5719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4746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5650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5414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4806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40787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4083297" y="3883858"/>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6675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6666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731378"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rPr>
                      <m:t>(</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 |</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 |</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r>
                          <m:rPr>
                            <m:nor/>
                          </m:rPr>
                          <a:rPr lang="en-US" sz="2000" dirty="0">
                            <a:solidFill>
                              <a:srgbClr val="000000"/>
                            </a:solidFill>
                          </a:rPr>
                          <m:t> </m:t>
                        </m:r>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d>
                      <m:dPr>
                        <m:ctrlPr>
                          <a:rPr lang="en-US" b="0" i="1" smtClean="0">
                            <a:solidFill>
                              <a:srgbClr val="000000"/>
                            </a:solidFill>
                            <a:latin typeface="Cambria Math" panose="02040503050406030204" pitchFamily="18" charset="0"/>
                            <a:ea typeface="Calibri"/>
                            <a:cs typeface="Calibri"/>
                            <a:sym typeface="Calibri"/>
                          </a:rPr>
                        </m:ctrlPr>
                      </m:dPr>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 |</m:t>
                            </m:r>
                          </m:e>
                          <m:sup>
                            <m:r>
                              <a:rPr lang="en-US" b="0" i="1" smtClean="0">
                                <a:solidFill>
                                  <a:srgbClr val="000000"/>
                                </a:solidFill>
                                <a:latin typeface="Cambria Math" panose="02040503050406030204" pitchFamily="18" charset="0"/>
                                <a:cs typeface="Calibri"/>
                                <a:sym typeface="Calibri"/>
                              </a:rPr>
                              <m:t>2</m:t>
                            </m:r>
                          </m:sup>
                        </m:sSup>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acc>
                          <m:accPr>
                            <m:chr m:val="̅"/>
                            <m:ctrlPr>
                              <a:rPr lang="en-US" b="0" i="1" smtClean="0">
                                <a:solidFill>
                                  <a:srgbClr val="000000"/>
                                </a:solidFill>
                                <a:latin typeface="Cambria Math" panose="02040503050406030204" pitchFamily="18" charset="0"/>
                                <a:cs typeface="Calibri"/>
                                <a:sym typeface="Calibri"/>
                              </a:rPr>
                            </m:ctrlPr>
                          </m:acc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2</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e>
                        </m:acc>
                      </m:e>
                    </m:d>
                  </m:oMath>
                </a14:m>
                <a:endParaRPr lang="en-US"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=0</m:t>
                    </m:r>
                  </m:oMath>
                </a14:m>
                <a:r>
                  <a:rPr lang="en-US" dirty="0">
                    <a:solidFill>
                      <a:srgbClr val="000000"/>
                    </a:solidFill>
                  </a:rPr>
                  <a:t>, if they are uncorrelated.  The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2</m:t>
                        </m:r>
                      </m:sub>
                    </m:sSub>
                  </m:oMath>
                </a14:m>
                <a:r>
                  <a:rPr lang="en-US" dirty="0">
                    <a:solidFill>
                      <a:srgbClr val="000000"/>
                    </a:solidFill>
                  </a:rPr>
                  <a:t>.</a:t>
                </a:r>
              </a:p>
              <a:p>
                <a:pPr lvl="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4568" y="1823250"/>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4568" y="1823250"/>
                <a:ext cx="9941904" cy="4448038"/>
              </a:xfrm>
              <a:blipFill>
                <a:blip r:embed="rId3"/>
                <a:stretch>
                  <a:fillRect l="-510" t="-1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8868" y="1591497"/>
                <a:ext cx="10367515"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8868" y="1591497"/>
                <a:ext cx="10367515" cy="4947416"/>
              </a:xfrm>
              <a:blipFill>
                <a:blip r:embed="rId3"/>
                <a:stretch>
                  <a:fillRect l="-490" t="-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657" y="1591497"/>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657" y="1591497"/>
                <a:ext cx="9628911" cy="4947416"/>
              </a:xfrm>
              <a:blipFill>
                <a:blip r:embed="rId3"/>
                <a:stretch>
                  <a:fillRect l="-6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386080" y="1428834"/>
                <a:ext cx="8256512"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386080" y="1428834"/>
                <a:ext cx="8256512" cy="4409475"/>
              </a:xfrm>
              <a:prstGeom prst="rect">
                <a:avLst/>
              </a:prstGeom>
              <a:blipFill>
                <a:blip r:embed="rId3"/>
                <a:stretch>
                  <a:fillRect l="-2765"/>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4377" y="1805466"/>
                <a:ext cx="8848061"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4377" y="1805466"/>
                <a:ext cx="8848061" cy="4905375"/>
              </a:xfrm>
              <a:blipFill>
                <a:blip r:embed="rId2"/>
                <a:stretch>
                  <a:fillRect l="-717"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6574" y="1838306"/>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6574" y="1838306"/>
                <a:ext cx="10913672" cy="3732064"/>
              </a:xfrm>
              <a:blipFill>
                <a:blip r:embed="rId2"/>
                <a:stretch>
                  <a:fillRect l="-465"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502"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71847" y="1648528"/>
                <a:ext cx="9464749"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71847" y="1648528"/>
                <a:ext cx="9464749" cy="5124903"/>
              </a:xfrm>
              <a:blipFill>
                <a:blip r:embed="rId2"/>
                <a:stretch>
                  <a:fillRect l="-536" t="-4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1466" y="1752836"/>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1466" y="1752836"/>
                <a:ext cx="10564635" cy="4545541"/>
              </a:xfrm>
              <a:prstGeom prst="rect">
                <a:avLst/>
              </a:prstGeom>
              <a:blipFill>
                <a:blip r:embed="rId3"/>
                <a:stretch>
                  <a:fillRect l="-841" t="-83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968235"/>
            <a:ext cx="5523899" cy="2171943"/>
            <a:chOff x="955224" y="2932113"/>
            <a:chExt cx="6588571" cy="2756034"/>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5062" y="2932113"/>
              <a:ext cx="631825" cy="677863"/>
              <a:chOff x="3261" y="1099"/>
              <a:chExt cx="398" cy="427"/>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1" y="1099"/>
                <a:ext cx="398" cy="427"/>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858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8581" y="1185829"/>
                <a:ext cx="5872716" cy="5306331"/>
              </a:xfrm>
              <a:blipFill>
                <a:blip r:embed="rId2"/>
                <a:stretch>
                  <a:fillRect l="-6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528395" y="1297923"/>
                <a:ext cx="5295014"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528395" y="1297923"/>
                <a:ext cx="5295014" cy="5306331"/>
              </a:xfrm>
              <a:prstGeom prst="rect">
                <a:avLst/>
              </a:prstGeom>
              <a:blipFill>
                <a:blip r:embed="rId3"/>
                <a:stretch>
                  <a:fillRect l="-718"/>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5791" y="1347851"/>
                <a:ext cx="10515599" cy="5306331"/>
              </a:xfrm>
            </p:spPr>
            <p:txBody>
              <a:bodyPr>
                <a:normAutofit lnSpcReduction="10000"/>
              </a:bodyPr>
              <a:lstStyle/>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5791" y="1347851"/>
                <a:ext cx="10515599" cy="5306331"/>
              </a:xfrm>
              <a:blipFill>
                <a:blip r:embed="rId2"/>
                <a:stretch>
                  <a:fillRect l="-3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473" t="-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1563910" y="1541424"/>
                <a:ext cx="8622081"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previous equation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1563910" y="1541424"/>
                <a:ext cx="8622081" cy="5306331"/>
              </a:xfrm>
              <a:prstGeom prst="rect">
                <a:avLst/>
              </a:prstGeom>
              <a:blipFill>
                <a:blip r:embed="rId2"/>
                <a:stretch>
                  <a:fillRect l="-441"/>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512" t="-78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13542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 proof of reciprocity for transmitters and receivers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55656" y="1895767"/>
                <a:ext cx="9417732" cy="42225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m:rPr>
                        <m:sty m:val="p"/>
                      </m:rPr>
                      <a:rPr lang="en-US" sz="2000" i="1" smtClean="0">
                        <a:solidFill>
                          <a:srgbClr val="000000"/>
                        </a:solidFill>
                        <a:latin typeface="Cambria Math" panose="02040503050406030204" pitchFamily="18" charset="0"/>
                        <a:ea typeface="Cambria Math" panose="02040503050406030204" pitchFamily="18" charset="0"/>
                      </a:rPr>
                      <m:t>∇</m:t>
                    </m:r>
                    <m:r>
                      <a:rPr lang="en-US" sz="200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r>
                      <m:rPr>
                        <m:sty m:val="p"/>
                      </m:rPr>
                      <a:rPr lang="en-US" sz="2000" b="0" i="0" smtClean="0">
                        <a:solidFill>
                          <a:srgbClr val="000000"/>
                        </a:solidFill>
                        <a:latin typeface="Cambria Math" panose="02040503050406030204" pitchFamily="18" charset="0"/>
                        <a:ea typeface="Cambria Math" panose="02040503050406030204" pitchFamily="18" charset="0"/>
                      </a:rPr>
                      <m:t>j</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l-GR" sz="2000" b="0" i="1" smtClean="0">
                        <a:solidFill>
                          <a:srgbClr val="000000"/>
                        </a:solidFill>
                        <a:latin typeface="Cambria Math" panose="02040503050406030204" pitchFamily="18" charset="0"/>
                        <a:ea typeface="Cambria Math" panose="02040503050406030204" pitchFamily="18" charset="0"/>
                      </a:rPr>
                      <m:t>𝜇</m:t>
                    </m:r>
                    <m:sSub>
                      <m:sSubPr>
                        <m:ctrlPr>
                          <a:rPr lang="el-GR"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smtClean="0">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𝜇</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sz="2000" dirty="0">
                    <a:solidFill>
                      <a:srgbClr val="000000"/>
                    </a:solidFill>
                  </a:rPr>
                  <a:t>So,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𝑑𝑉</m:t>
                        </m:r>
                      </m:e>
                    </m:nary>
                    <m:r>
                      <a:rPr lang="en-US" sz="2000" b="0" i="0" smtClean="0">
                        <a:solidFill>
                          <a:srgbClr val="000000"/>
                        </a:solidFill>
                        <a:latin typeface="Cambria Math" panose="02040503050406030204" pitchFamily="18" charset="0"/>
                        <a:ea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𝑑𝐴</m:t>
                        </m:r>
                      </m:e>
                    </m:nary>
                  </m:oMath>
                </a14:m>
                <a:endParaRPr lang="en-US" sz="2000" dirty="0">
                  <a:solidFill>
                    <a:srgbClr val="000000"/>
                  </a:solidFill>
                </a:endParaRPr>
              </a:p>
              <a:p>
                <a:pPr algn="l" rtl="0" latinLnBrk="1" hangingPunct="0"/>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At large distances, </a:t>
                </a:r>
                <a14:m>
                  <m:oMath xmlns:m="http://schemas.openxmlformats.org/officeDocument/2006/math">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𝐻</m:t>
                    </m:r>
                  </m:oMath>
                </a14:m>
                <a:r>
                  <a:rPr lang="en-US" sz="2000" dirty="0">
                    <a:solidFill>
                      <a:srgbClr val="000000"/>
                    </a:solidFill>
                  </a:rPr>
                  <a:t> is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to sphere and </a:t>
                </a:r>
                <a14:m>
                  <m:oMath xmlns:m="http://schemas.openxmlformats.org/officeDocument/2006/math">
                    <m:r>
                      <a:rPr lang="en-US" sz="2000" b="0" i="1" smtClean="0">
                        <a:solidFill>
                          <a:srgbClr val="000000"/>
                        </a:solidFill>
                        <a:latin typeface="Cambria Math" panose="02040503050406030204" pitchFamily="18" charset="0"/>
                      </a:rPr>
                      <m:t>𝐻</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𝜂</m:t>
                        </m:r>
                      </m:den>
                    </m:f>
                    <m:r>
                      <a:rPr lang="en-US" sz="2000" b="0" i="1" smtClean="0">
                        <a:solidFill>
                          <a:srgbClr val="000000"/>
                        </a:solidFill>
                        <a:latin typeface="Cambria Math" panose="02040503050406030204" pitchFamily="18" charset="0"/>
                      </a:rPr>
                      <m:t>(</m:t>
                    </m:r>
                    <m:acc>
                      <m:accPr>
                        <m:chr m:val="̂"/>
                        <m:ctrlPr>
                          <a:rPr lang="en-US" sz="2000" b="0" i="1" smtClean="0">
                            <a:solidFill>
                              <a:srgbClr val="000000"/>
                            </a:solidFill>
                            <a:latin typeface="Cambria Math" panose="02040503050406030204" pitchFamily="18" charset="0"/>
                          </a:rPr>
                        </m:ctrlPr>
                      </m:accPr>
                      <m:e>
                        <m:r>
                          <a:rPr lang="en-US" sz="2000" b="0" i="1" smtClean="0">
                            <a:solidFill>
                              <a:srgbClr val="000000"/>
                            </a:solidFill>
                            <a:latin typeface="Cambria Math" panose="02040503050406030204" pitchFamily="18" charset="0"/>
                          </a:rPr>
                          <m:t>𝑛</m:t>
                        </m:r>
                      </m:e>
                    </m:acc>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so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𝑑𝐴</m:t>
                        </m:r>
                      </m:e>
                    </m:nary>
                    <m:r>
                      <a:rPr lang="en-US" sz="2000" b="0" i="1" smtClean="0">
                        <a:solidFill>
                          <a:srgbClr val="000000"/>
                        </a:solidFill>
                        <a:latin typeface="Cambria Math" panose="02040503050406030204" pitchFamily="18" charset="0"/>
                        <a:ea typeface="Cambria Math" panose="02040503050406030204" pitchFamily="18" charset="0"/>
                      </a:rPr>
                      <m:t>=0</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This gives the reciprocity relation</a:t>
                </a:r>
              </a:p>
              <a:p>
                <a:pPr marL="285750" indent="-285750" latinLnBrk="1" hangingPunct="0">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6" y="1895767"/>
                <a:ext cx="9417732" cy="4222521"/>
              </a:xfrm>
              <a:prstGeom prst="rect">
                <a:avLst/>
              </a:prstGeom>
              <a:blipFill>
                <a:blip r:embed="rId3"/>
                <a:stretch>
                  <a:fillRect l="-2561" t="-901" b="-1111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sp>
        <p:nvSpPr>
          <p:cNvPr id="2" name="Cloud 1">
            <a:extLst>
              <a:ext uri="{FF2B5EF4-FFF2-40B4-BE49-F238E27FC236}">
                <a16:creationId xmlns:a16="http://schemas.microsoft.com/office/drawing/2014/main" id="{F2F991B8-5FF5-845C-CA8A-C9A7D3E1D1C2}"/>
              </a:ext>
            </a:extLst>
          </p:cNvPr>
          <p:cNvSpPr/>
          <p:nvPr/>
        </p:nvSpPr>
        <p:spPr>
          <a:xfrm>
            <a:off x="9007388" y="1260784"/>
            <a:ext cx="2998717" cy="2556302"/>
          </a:xfrm>
          <a:prstGeom prst="clou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40E1F4-5C90-47E6-BC47-D0E36D100B6D}"/>
              </a:ext>
            </a:extLst>
          </p:cNvPr>
          <p:cNvSpPr txBox="1"/>
          <p:nvPr/>
        </p:nvSpPr>
        <p:spPr>
          <a:xfrm>
            <a:off x="9753283" y="1862432"/>
            <a:ext cx="1095154" cy="369332"/>
          </a:xfrm>
          <a:prstGeom prst="rect">
            <a:avLst/>
          </a:prstGeom>
          <a:noFill/>
        </p:spPr>
        <p:txBody>
          <a:bodyPr wrap="square" rtlCol="0">
            <a:spAutoFit/>
          </a:bodyPr>
          <a:lstStyle/>
          <a:p>
            <a:r>
              <a:rPr lang="en-US" dirty="0"/>
              <a:t>j</a:t>
            </a:r>
            <a:r>
              <a:rPr lang="en-US" baseline="-25000" dirty="0"/>
              <a:t>1 </a:t>
            </a:r>
            <a:r>
              <a:rPr lang="en-US" dirty="0"/>
              <a:t>   E</a:t>
            </a:r>
            <a:r>
              <a:rPr lang="en-US" baseline="-25000" dirty="0"/>
              <a:t>1</a:t>
            </a:r>
            <a:r>
              <a:rPr lang="en-US" dirty="0"/>
              <a:t>, H</a:t>
            </a:r>
            <a:r>
              <a:rPr lang="en-US" baseline="-25000" dirty="0"/>
              <a:t>1</a:t>
            </a:r>
          </a:p>
        </p:txBody>
      </p:sp>
      <p:sp>
        <p:nvSpPr>
          <p:cNvPr id="5" name="TextBox 4">
            <a:extLst>
              <a:ext uri="{FF2B5EF4-FFF2-40B4-BE49-F238E27FC236}">
                <a16:creationId xmlns:a16="http://schemas.microsoft.com/office/drawing/2014/main" id="{B89F6305-3B50-DCB7-FBA3-CA6BB9B882EB}"/>
              </a:ext>
            </a:extLst>
          </p:cNvPr>
          <p:cNvSpPr txBox="1"/>
          <p:nvPr/>
        </p:nvSpPr>
        <p:spPr>
          <a:xfrm>
            <a:off x="10262366" y="2871774"/>
            <a:ext cx="1095154" cy="369332"/>
          </a:xfrm>
          <a:prstGeom prst="rect">
            <a:avLst/>
          </a:prstGeom>
          <a:noFill/>
        </p:spPr>
        <p:txBody>
          <a:bodyPr wrap="square" rtlCol="0">
            <a:spAutoFit/>
          </a:bodyPr>
          <a:lstStyle/>
          <a:p>
            <a:r>
              <a:rPr lang="en-US" dirty="0"/>
              <a:t>j</a:t>
            </a:r>
            <a:r>
              <a:rPr lang="en-US" baseline="-25000" dirty="0"/>
              <a:t>2 </a:t>
            </a:r>
            <a:r>
              <a:rPr lang="en-US" dirty="0"/>
              <a:t>   E</a:t>
            </a:r>
            <a:r>
              <a:rPr lang="en-US" baseline="-25000" dirty="0"/>
              <a:t>2</a:t>
            </a:r>
            <a:r>
              <a:rPr lang="en-US" dirty="0"/>
              <a:t>, H</a:t>
            </a:r>
            <a:r>
              <a:rPr lang="en-US" baseline="-25000" dirty="0"/>
              <a:t>2</a:t>
            </a:r>
          </a:p>
        </p:txBody>
      </p:sp>
      <p:cxnSp>
        <p:nvCxnSpPr>
          <p:cNvPr id="7" name="Straight Arrow Connector 6">
            <a:extLst>
              <a:ext uri="{FF2B5EF4-FFF2-40B4-BE49-F238E27FC236}">
                <a16:creationId xmlns:a16="http://schemas.microsoft.com/office/drawing/2014/main" id="{F2A5A2A8-D2AA-6C36-9B4E-A23C6F05D92B}"/>
              </a:ext>
            </a:extLst>
          </p:cNvPr>
          <p:cNvCxnSpPr/>
          <p:nvPr/>
        </p:nvCxnSpPr>
        <p:spPr>
          <a:xfrm flipV="1">
            <a:off x="9593492" y="1678425"/>
            <a:ext cx="465885" cy="4256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1121C9-833D-AF3D-DB7A-897D4EAEEC07}"/>
              </a:ext>
            </a:extLst>
          </p:cNvPr>
          <p:cNvCxnSpPr>
            <a:cxnSpLocks/>
            <a:stCxn id="5" idx="1"/>
          </p:cNvCxnSpPr>
          <p:nvPr/>
        </p:nvCxnSpPr>
        <p:spPr>
          <a:xfrm>
            <a:off x="10262366" y="3056440"/>
            <a:ext cx="160765" cy="5384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83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34014"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34014"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669737"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669737"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034635" y="1606092"/>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034635" y="1606092"/>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52</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57</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58</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61</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67</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556484" y="195126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556484" y="1951267"/>
                <a:ext cx="5083943" cy="3063351"/>
              </a:xfrm>
              <a:prstGeom prst="rect">
                <a:avLst/>
              </a:prstGeom>
              <a:blipFill>
                <a:blip r:embed="rId14"/>
                <a:stretch>
                  <a:fillRect l="-3483" t="-823"/>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139928"/>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19983" y="1128373"/>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Impedance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latin typeface="Cambria Math" panose="02040503050406030204" pitchFamily="18" charset="0"/>
                    <a:ea typeface="Cambria Math" panose="02040503050406030204" pitchFamily="18" charset="0"/>
                  </a:rPr>
                  <a:t> </a:t>
                </a: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(Poynting vector)</a:t>
                </a: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b="0" i="0"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9983" y="1128373"/>
                <a:ext cx="10533321" cy="5544336"/>
              </a:xfrm>
              <a:prstGeom prst="rect">
                <a:avLst/>
              </a:prstGeom>
              <a:blipFill>
                <a:blip r:embed="rId3"/>
                <a:stretch>
                  <a:fillRect l="-964" t="-4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988721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996312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17266276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13712127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656799"/>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656799"/>
                <a:ext cx="10356212" cy="4374052"/>
              </a:xfrm>
              <a:prstGeom prst="rect">
                <a:avLst/>
              </a:prstGeom>
              <a:blipFill>
                <a:blip r:embed="rId3"/>
                <a:stretch>
                  <a:fillRect l="-857"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Tree>
    <p:extLst>
      <p:ext uri="{BB962C8B-B14F-4D97-AF65-F5344CB8AC3E}">
        <p14:creationId xmlns:p14="http://schemas.microsoft.com/office/powerpoint/2010/main" val="33238229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2196367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243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1023892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5811556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0" y="1180216"/>
                <a:ext cx="11529391" cy="5434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0" y="1180216"/>
                <a:ext cx="11529391" cy="5434896"/>
              </a:xfrm>
              <a:prstGeom prst="rect">
                <a:avLst/>
              </a:prstGeom>
              <a:blipFill>
                <a:blip r:embed="rId3"/>
                <a:stretch>
                  <a:fillRect l="-660" r="-66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37518389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2" y="1061088"/>
                <a:ext cx="8285967" cy="492060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2" y="1061088"/>
                <a:ext cx="8285967" cy="4920606"/>
              </a:xfrm>
              <a:prstGeom prst="rect">
                <a:avLst/>
              </a:prstGeom>
              <a:blipFill>
                <a:blip r:embed="rId3"/>
                <a:stretch>
                  <a:fillRect l="-613" t="-25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823200" y="24993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Tree>
    <p:extLst>
      <p:ext uri="{BB962C8B-B14F-4D97-AF65-F5344CB8AC3E}">
        <p14:creationId xmlns:p14="http://schemas.microsoft.com/office/powerpoint/2010/main" val="30795523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8934756" y="37247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775300" y="5494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spTree>
    <p:extLst>
      <p:ext uri="{BB962C8B-B14F-4D97-AF65-F5344CB8AC3E}">
        <p14:creationId xmlns:p14="http://schemas.microsoft.com/office/powerpoint/2010/main" val="40406496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25047"/>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spTree>
    <p:extLst>
      <p:ext uri="{BB962C8B-B14F-4D97-AF65-F5344CB8AC3E}">
        <p14:creationId xmlns:p14="http://schemas.microsoft.com/office/powerpoint/2010/main" val="366907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9463</TotalTime>
  <Words>8279</Words>
  <Application>Microsoft Macintosh PowerPoint</Application>
  <PresentationFormat>Widescreen</PresentationFormat>
  <Paragraphs>1814</Paragraphs>
  <Slides>97</Slides>
  <Notes>70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97</vt:i4>
      </vt:variant>
    </vt:vector>
  </HeadingPairs>
  <TitlesOfParts>
    <vt:vector size="104"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1225</cp:revision>
  <dcterms:created xsi:type="dcterms:W3CDTF">2021-07-06T18:24:07Z</dcterms:created>
  <dcterms:modified xsi:type="dcterms:W3CDTF">2022-09-18T19:48:24Z</dcterms:modified>
</cp:coreProperties>
</file>